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7562850" cy="10688638"/>
  <p:notesSz cx="6888163" cy="100203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FC Iconic" panose="020B0604020202020204" charset="-34"/>
      <p:regular r:id="rId9"/>
      <p:bold r:id="rId10"/>
      <p:italic r:id="rId11"/>
      <p:boldItalic r:id="rId12"/>
    </p:embeddedFont>
    <p:embeddedFont>
      <p:font typeface="TH SarabunPSK" panose="020B0500040200020003" pitchFamily="34" charset="-34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EC8"/>
    <a:srgbClr val="404040"/>
    <a:srgbClr val="E76237"/>
    <a:srgbClr val="D3D3D3"/>
    <a:srgbClr val="F2AC4D"/>
    <a:srgbClr val="FED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3" d="100"/>
          <a:sy n="93" d="100"/>
        </p:scale>
        <p:origin x="1212" y="-3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591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581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701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860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177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379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214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77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368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50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355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655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7DD6B771-0E44-424A-A4D4-20F52FD8FC44}"/>
              </a:ext>
            </a:extLst>
          </p:cNvPr>
          <p:cNvSpPr/>
          <p:nvPr/>
        </p:nvSpPr>
        <p:spPr>
          <a:xfrm>
            <a:off x="331304" y="206583"/>
            <a:ext cx="2207151" cy="236433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85C5057E-EA19-492F-BAE8-7EC5C5447694}"/>
              </a:ext>
            </a:extLst>
          </p:cNvPr>
          <p:cNvSpPr/>
          <p:nvPr/>
        </p:nvSpPr>
        <p:spPr>
          <a:xfrm>
            <a:off x="3411" y="10303526"/>
            <a:ext cx="7559439" cy="338690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AC0FA8A1-C500-4302-B21A-CC23A35FDFBB}"/>
              </a:ext>
            </a:extLst>
          </p:cNvPr>
          <p:cNvSpPr/>
          <p:nvPr/>
        </p:nvSpPr>
        <p:spPr>
          <a:xfrm>
            <a:off x="2690190" y="301866"/>
            <a:ext cx="45719" cy="10217427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D88CFFDF-6581-4818-B597-D7A854CC90E0}"/>
              </a:ext>
            </a:extLst>
          </p:cNvPr>
          <p:cNvSpPr/>
          <p:nvPr/>
        </p:nvSpPr>
        <p:spPr>
          <a:xfrm>
            <a:off x="2735909" y="3306417"/>
            <a:ext cx="4502626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16833CCA-015B-4D47-962B-8F0796282BB6}"/>
              </a:ext>
            </a:extLst>
          </p:cNvPr>
          <p:cNvSpPr/>
          <p:nvPr/>
        </p:nvSpPr>
        <p:spPr>
          <a:xfrm>
            <a:off x="2690190" y="4764632"/>
            <a:ext cx="4502626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E0042871-62E1-4698-B26D-0A29E455E4FD}"/>
              </a:ext>
            </a:extLst>
          </p:cNvPr>
          <p:cNvSpPr/>
          <p:nvPr/>
        </p:nvSpPr>
        <p:spPr>
          <a:xfrm flipV="1">
            <a:off x="2733692" y="7462132"/>
            <a:ext cx="4394601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3A035197-200C-4D9D-A063-C8DC408427C4}"/>
              </a:ext>
            </a:extLst>
          </p:cNvPr>
          <p:cNvSpPr/>
          <p:nvPr/>
        </p:nvSpPr>
        <p:spPr>
          <a:xfrm>
            <a:off x="331304" y="2067339"/>
            <a:ext cx="6917635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517314D8-A20D-48C8-BF41-8609655D2BFF}"/>
              </a:ext>
            </a:extLst>
          </p:cNvPr>
          <p:cNvGrpSpPr/>
          <p:nvPr/>
        </p:nvGrpSpPr>
        <p:grpSpPr>
          <a:xfrm>
            <a:off x="331304" y="1199676"/>
            <a:ext cx="2208101" cy="9189266"/>
            <a:chOff x="331304" y="2067339"/>
            <a:chExt cx="2208101" cy="8117620"/>
          </a:xfrm>
          <a:solidFill>
            <a:srgbClr val="92D050"/>
          </a:solidFill>
        </p:grpSpPr>
        <p:sp>
          <p:nvSpPr>
            <p:cNvPr id="14" name="สี่เหลี่ยมผืนผ้า: มุมมน 13">
              <a:extLst>
                <a:ext uri="{FF2B5EF4-FFF2-40B4-BE49-F238E27FC236}">
                  <a16:creationId xmlns:a16="http://schemas.microsoft.com/office/drawing/2014/main" id="{86D51659-D77A-49A0-8E93-EC779D09F67B}"/>
                </a:ext>
              </a:extLst>
            </p:cNvPr>
            <p:cNvSpPr/>
            <p:nvPr/>
          </p:nvSpPr>
          <p:spPr>
            <a:xfrm>
              <a:off x="331304" y="2113058"/>
              <a:ext cx="2207151" cy="72250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สี่เหลี่ยมผืนผ้า: มุมมน 14">
              <a:extLst>
                <a:ext uri="{FF2B5EF4-FFF2-40B4-BE49-F238E27FC236}">
                  <a16:creationId xmlns:a16="http://schemas.microsoft.com/office/drawing/2014/main" id="{26327C76-F35F-4056-8EC2-7864E179BE73}"/>
                </a:ext>
              </a:extLst>
            </p:cNvPr>
            <p:cNvSpPr/>
            <p:nvPr/>
          </p:nvSpPr>
          <p:spPr>
            <a:xfrm>
              <a:off x="332254" y="2067339"/>
              <a:ext cx="2207151" cy="811762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409119C1-542B-40B4-B552-591A292F9D79}"/>
              </a:ext>
            </a:extLst>
          </p:cNvPr>
          <p:cNvSpPr/>
          <p:nvPr/>
        </p:nvSpPr>
        <p:spPr>
          <a:xfrm>
            <a:off x="2690190" y="2069605"/>
            <a:ext cx="1605220" cy="389337"/>
          </a:xfrm>
          <a:prstGeom prst="roundRect">
            <a:avLst>
              <a:gd name="adj" fmla="val 34998"/>
            </a:avLst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: มุมมน 18">
            <a:extLst>
              <a:ext uri="{FF2B5EF4-FFF2-40B4-BE49-F238E27FC236}">
                <a16:creationId xmlns:a16="http://schemas.microsoft.com/office/drawing/2014/main" id="{5BCE6793-B50B-42F8-9630-E2B03361F3A0}"/>
              </a:ext>
            </a:extLst>
          </p:cNvPr>
          <p:cNvSpPr/>
          <p:nvPr/>
        </p:nvSpPr>
        <p:spPr>
          <a:xfrm>
            <a:off x="2885333" y="3332760"/>
            <a:ext cx="1605220" cy="389337"/>
          </a:xfrm>
          <a:prstGeom prst="roundRect">
            <a:avLst>
              <a:gd name="adj" fmla="val 34998"/>
            </a:avLst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id="{48692073-CA21-4101-8D35-1760BB5D3FBE}"/>
              </a:ext>
            </a:extLst>
          </p:cNvPr>
          <p:cNvSpPr/>
          <p:nvPr/>
        </p:nvSpPr>
        <p:spPr>
          <a:xfrm>
            <a:off x="2789457" y="4887568"/>
            <a:ext cx="4103373" cy="389337"/>
          </a:xfrm>
          <a:prstGeom prst="roundRect">
            <a:avLst>
              <a:gd name="adj" fmla="val 34998"/>
            </a:avLst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: มุมมน 20">
            <a:extLst>
              <a:ext uri="{FF2B5EF4-FFF2-40B4-BE49-F238E27FC236}">
                <a16:creationId xmlns:a16="http://schemas.microsoft.com/office/drawing/2014/main" id="{02C8E192-23DA-45D0-B18F-B4AB6CBC2CC5}"/>
              </a:ext>
            </a:extLst>
          </p:cNvPr>
          <p:cNvSpPr/>
          <p:nvPr/>
        </p:nvSpPr>
        <p:spPr>
          <a:xfrm>
            <a:off x="2823705" y="7640955"/>
            <a:ext cx="4385190" cy="353403"/>
          </a:xfrm>
          <a:prstGeom prst="roundRect">
            <a:avLst>
              <a:gd name="adj" fmla="val 34998"/>
            </a:avLst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9B27378C-1A8D-408E-BA9F-9D22D24F5419}"/>
              </a:ext>
            </a:extLst>
          </p:cNvPr>
          <p:cNvSpPr/>
          <p:nvPr/>
        </p:nvSpPr>
        <p:spPr>
          <a:xfrm>
            <a:off x="2888421" y="4400877"/>
            <a:ext cx="1676400" cy="291629"/>
          </a:xfrm>
          <a:prstGeom prst="roundRect">
            <a:avLst>
              <a:gd name="adj" fmla="val 14575"/>
            </a:avLst>
          </a:prstGeom>
          <a:solidFill>
            <a:srgbClr val="E76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: มุมมน 23">
            <a:extLst>
              <a:ext uri="{FF2B5EF4-FFF2-40B4-BE49-F238E27FC236}">
                <a16:creationId xmlns:a16="http://schemas.microsoft.com/office/drawing/2014/main" id="{CC42EECD-0BBA-4CC4-9CBE-5DDBA4278D35}"/>
              </a:ext>
            </a:extLst>
          </p:cNvPr>
          <p:cNvSpPr/>
          <p:nvPr/>
        </p:nvSpPr>
        <p:spPr>
          <a:xfrm>
            <a:off x="480604" y="6687130"/>
            <a:ext cx="1894818" cy="1671197"/>
          </a:xfrm>
          <a:prstGeom prst="roundRect">
            <a:avLst>
              <a:gd name="adj" fmla="val 11606"/>
            </a:avLst>
          </a:prstGeom>
          <a:solidFill>
            <a:srgbClr val="FED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: มุมมน 24">
            <a:extLst>
              <a:ext uri="{FF2B5EF4-FFF2-40B4-BE49-F238E27FC236}">
                <a16:creationId xmlns:a16="http://schemas.microsoft.com/office/drawing/2014/main" id="{AC64C365-ABE1-44B0-BAB9-42D20A1D9BC7}"/>
              </a:ext>
            </a:extLst>
          </p:cNvPr>
          <p:cNvSpPr/>
          <p:nvPr/>
        </p:nvSpPr>
        <p:spPr>
          <a:xfrm>
            <a:off x="472074" y="8488787"/>
            <a:ext cx="1894818" cy="1699365"/>
          </a:xfrm>
          <a:prstGeom prst="roundRect">
            <a:avLst>
              <a:gd name="adj" fmla="val 11606"/>
            </a:avLst>
          </a:prstGeom>
          <a:solidFill>
            <a:srgbClr val="FED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6BBFDC2F-7B06-473C-9290-2BCF845E2238}"/>
              </a:ext>
            </a:extLst>
          </p:cNvPr>
          <p:cNvSpPr txBox="1"/>
          <p:nvPr/>
        </p:nvSpPr>
        <p:spPr>
          <a:xfrm>
            <a:off x="3821214" y="309800"/>
            <a:ext cx="38284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900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รายงานผลการประเมินตนเอง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4272C1B5-7E35-4632-9B23-F936AD7B2055}"/>
              </a:ext>
            </a:extLst>
          </p:cNvPr>
          <p:cNvSpPr txBox="1"/>
          <p:nvPr/>
        </p:nvSpPr>
        <p:spPr>
          <a:xfrm>
            <a:off x="3810566" y="697727"/>
            <a:ext cx="3828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C Iconic" panose="020B0500040200020003" pitchFamily="34" charset="-34"/>
                <a:cs typeface="FC Iconic" panose="020B0500040200020003" pitchFamily="34" charset="-34"/>
              </a:rPr>
              <a:t>(Self Assessment Report : SAR)</a:t>
            </a:r>
            <a:endParaRPr lang="th-TH" sz="2000" dirty="0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FBA1D92-9392-4AE3-BDA7-57418E5597CF}"/>
              </a:ext>
            </a:extLst>
          </p:cNvPr>
          <p:cNvSpPr txBox="1"/>
          <p:nvPr/>
        </p:nvSpPr>
        <p:spPr>
          <a:xfrm>
            <a:off x="3857624" y="995927"/>
            <a:ext cx="377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ปีการศึกษา </a:t>
            </a:r>
            <a:r>
              <a:rPr lang="en-US" sz="2000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2/</a:t>
            </a:r>
            <a:r>
              <a:rPr lang="th-TH" sz="2000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256</a:t>
            </a:r>
            <a:r>
              <a:rPr lang="en-US" sz="2000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8</a:t>
            </a:r>
            <a:endParaRPr lang="th-TH" sz="2000" dirty="0">
              <a:solidFill>
                <a:srgbClr val="FF000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32734D1F-6F2D-4E57-AE96-686F99AE42ED}"/>
              </a:ext>
            </a:extLst>
          </p:cNvPr>
          <p:cNvSpPr txBox="1"/>
          <p:nvPr/>
        </p:nvSpPr>
        <p:spPr>
          <a:xfrm>
            <a:off x="3806481" y="1301891"/>
            <a:ext cx="377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FC Iconic" panose="020B0500040200020003" pitchFamily="34" charset="-34"/>
                <a:cs typeface="FC Iconic" panose="020B0500040200020003" pitchFamily="34" charset="-34"/>
              </a:rPr>
              <a:t>กลุ่มสาระการเรียนรู้วิทยาศาสตร์และเทคโนโลยี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52A557AC-7853-45ED-ABA3-CCAD5D07EA3A}"/>
              </a:ext>
            </a:extLst>
          </p:cNvPr>
          <p:cNvSpPr txBox="1"/>
          <p:nvPr/>
        </p:nvSpPr>
        <p:spPr>
          <a:xfrm>
            <a:off x="3857623" y="1602110"/>
            <a:ext cx="378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358EC8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นางสาวฐิติยา ค้ำชู</a:t>
            </a:r>
          </a:p>
        </p:txBody>
      </p:sp>
      <p:pic>
        <p:nvPicPr>
          <p:cNvPr id="32" name="รูปภาพ 31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D565B30-95D7-443F-843B-BA3948D3C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46" y="413165"/>
            <a:ext cx="1325905" cy="1519009"/>
          </a:xfrm>
          <a:prstGeom prst="rect">
            <a:avLst/>
          </a:prstGeom>
        </p:spPr>
      </p:pic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A752240A-2351-43D1-A938-28968A210957}"/>
              </a:ext>
            </a:extLst>
          </p:cNvPr>
          <p:cNvSpPr txBox="1"/>
          <p:nvPr/>
        </p:nvSpPr>
        <p:spPr>
          <a:xfrm>
            <a:off x="2696722" y="2052475"/>
            <a:ext cx="1598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ข้อมูลส่วนตัว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F5435A03-71F4-43DE-915A-9EBA7DD5972B}"/>
              </a:ext>
            </a:extLst>
          </p:cNvPr>
          <p:cNvSpPr txBox="1"/>
          <p:nvPr/>
        </p:nvSpPr>
        <p:spPr>
          <a:xfrm>
            <a:off x="2855453" y="2499201"/>
            <a:ext cx="4362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ชื่อ – สกุล </a:t>
            </a:r>
            <a:r>
              <a:rPr lang="th-TH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นางสาวฐิติยา ค้ำชู </a:t>
            </a:r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เกิดวันที่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24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เมษายน 25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20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อายุ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49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ปี</a:t>
            </a:r>
          </a:p>
          <a:p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สัญชาติ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: ไทย </a:t>
            </a:r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เชื้อชาติ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ไทย </a:t>
            </a:r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ศาสนา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พุทธ </a:t>
            </a:r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ที่อยู่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บ้านเลขที่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165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ต.ท่าโพธิ์ชัย</a:t>
            </a:r>
          </a:p>
          <a:p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อ.หนองกี่ จ.บุรีรัมย์ 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1F6E2079-85C6-4E0E-9289-88116F8B50F8}"/>
              </a:ext>
            </a:extLst>
          </p:cNvPr>
          <p:cNvSpPr txBox="1"/>
          <p:nvPr/>
        </p:nvSpPr>
        <p:spPr>
          <a:xfrm>
            <a:off x="2855453" y="3688648"/>
            <a:ext cx="2263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เริ่มรับราชการ :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ตำแหน่ง ครูผู้ช่วย</a:t>
            </a:r>
          </a:p>
          <a:p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วันที่บรรจุ : 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18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มีนาคม 25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59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โรงเรียนนางรองพิทยาคม อ.นางรอง จ.บุรีรัมย์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05E8B3CC-C57C-48BF-B2E3-F98D0551D59D}"/>
              </a:ext>
            </a:extLst>
          </p:cNvPr>
          <p:cNvSpPr txBox="1"/>
          <p:nvPr/>
        </p:nvSpPr>
        <p:spPr>
          <a:xfrm>
            <a:off x="5316022" y="3682970"/>
            <a:ext cx="2053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ปัจจุบัน :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ตำแหน่ง ครู</a:t>
            </a:r>
          </a:p>
          <a:p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วิทยฐานะ :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ครูชำนาญการ</a:t>
            </a:r>
          </a:p>
          <a:p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โรงเรียนนางรองงพิทยาคม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01D489AD-18AF-4F4D-9E78-40E75DA23573}"/>
              </a:ext>
            </a:extLst>
          </p:cNvPr>
          <p:cNvSpPr txBox="1"/>
          <p:nvPr/>
        </p:nvSpPr>
        <p:spPr>
          <a:xfrm>
            <a:off x="2789458" y="4374606"/>
            <a:ext cx="1676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อายุราชการ </a:t>
            </a:r>
            <a:r>
              <a:rPr lang="en-US" sz="1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10</a:t>
            </a:r>
            <a:r>
              <a:rPr lang="th-TH" sz="1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ปี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9B83FAFD-C702-4573-A2E8-895AE6D523ED}"/>
              </a:ext>
            </a:extLst>
          </p:cNvPr>
          <p:cNvSpPr txBox="1"/>
          <p:nvPr/>
        </p:nvSpPr>
        <p:spPr>
          <a:xfrm>
            <a:off x="2840142" y="3295669"/>
            <a:ext cx="1585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ประวัติการทำงาน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BE751893-4AA9-4D0A-BD4D-D65B598F918D}"/>
              </a:ext>
            </a:extLst>
          </p:cNvPr>
          <p:cNvSpPr txBox="1"/>
          <p:nvPr/>
        </p:nvSpPr>
        <p:spPr>
          <a:xfrm>
            <a:off x="2518053" y="4861234"/>
            <a:ext cx="405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การปฏิบัติงานในหน้าที่ครู ปีการศึกษา </a:t>
            </a:r>
            <a:r>
              <a:rPr lang="en-US" sz="20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2/2568</a:t>
            </a:r>
            <a:endParaRPr lang="th-TH" sz="2000" dirty="0">
              <a:solidFill>
                <a:schemeClr val="bg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2" name="สี่เหลี่ยมผืนผ้า: มุมมน 41">
            <a:extLst>
              <a:ext uri="{FF2B5EF4-FFF2-40B4-BE49-F238E27FC236}">
                <a16:creationId xmlns:a16="http://schemas.microsoft.com/office/drawing/2014/main" id="{A7BC74F8-34B2-4A45-9729-FA8DB49925B3}"/>
              </a:ext>
            </a:extLst>
          </p:cNvPr>
          <p:cNvSpPr/>
          <p:nvPr/>
        </p:nvSpPr>
        <p:spPr>
          <a:xfrm>
            <a:off x="2883748" y="5428159"/>
            <a:ext cx="1676400" cy="291629"/>
          </a:xfrm>
          <a:prstGeom prst="roundRect">
            <a:avLst>
              <a:gd name="adj" fmla="val 14575"/>
            </a:avLst>
          </a:prstGeom>
          <a:solidFill>
            <a:srgbClr val="E76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7BEEFE1A-18A1-4DAB-A423-C9DAA1C57AF1}"/>
              </a:ext>
            </a:extLst>
          </p:cNvPr>
          <p:cNvSpPr txBox="1"/>
          <p:nvPr/>
        </p:nvSpPr>
        <p:spPr>
          <a:xfrm>
            <a:off x="2915762" y="5420086"/>
            <a:ext cx="1676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รายวิชาที่สอน รวม /</a:t>
            </a:r>
            <a:r>
              <a:rPr lang="en-US" sz="1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23</a:t>
            </a:r>
            <a:r>
              <a:rPr lang="th-TH" sz="1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ชม.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E1D0FB63-7A1B-4A9F-95ED-AC8D55609AA8}"/>
              </a:ext>
            </a:extLst>
          </p:cNvPr>
          <p:cNvSpPr txBox="1"/>
          <p:nvPr/>
        </p:nvSpPr>
        <p:spPr>
          <a:xfrm>
            <a:off x="2834950" y="5523834"/>
            <a:ext cx="35307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1400" dirty="0">
              <a:solidFill>
                <a:srgbClr val="40404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ฟิสิกส์ 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3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ม.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5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18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ชม.  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ลูกเสือ เนตรนารี ม.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2  1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ชม.</a:t>
            </a:r>
          </a:p>
          <a:p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สิ่งแวดล้อมศึกษา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ม.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4/3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1 ชม. -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สวดมนต์ ม.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4/3    1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ชม.  </a:t>
            </a:r>
            <a:endParaRPr lang="th-TH" sz="1400" dirty="0">
              <a:solidFill>
                <a:srgbClr val="E76237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สาธารณะประโยชน์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/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ต้านทุจริต  ม.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4/3  1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ชม.</a:t>
            </a:r>
            <a:endParaRPr lang="th-TH" sz="1400" dirty="0">
              <a:solidFill>
                <a:srgbClr val="E76237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ชุมนุม ห้องพยาบาล  1 ชม.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endParaRPr lang="th-TH" sz="1400" dirty="0">
              <a:solidFill>
                <a:srgbClr val="40404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6" name="สี่เหลี่ยมผืนผ้า: มุมมน 45">
            <a:extLst>
              <a:ext uri="{FF2B5EF4-FFF2-40B4-BE49-F238E27FC236}">
                <a16:creationId xmlns:a16="http://schemas.microsoft.com/office/drawing/2014/main" id="{A8533F03-F76E-4399-A74F-3E386BC0D5D3}"/>
              </a:ext>
            </a:extLst>
          </p:cNvPr>
          <p:cNvSpPr/>
          <p:nvPr/>
        </p:nvSpPr>
        <p:spPr>
          <a:xfrm>
            <a:off x="2823078" y="6814004"/>
            <a:ext cx="2003863" cy="291629"/>
          </a:xfrm>
          <a:prstGeom prst="roundRect">
            <a:avLst>
              <a:gd name="adj" fmla="val 14575"/>
            </a:avLst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0F560B02-21B1-4655-9368-542CB484DDE6}"/>
              </a:ext>
            </a:extLst>
          </p:cNvPr>
          <p:cNvSpPr txBox="1"/>
          <p:nvPr/>
        </p:nvSpPr>
        <p:spPr>
          <a:xfrm>
            <a:off x="2782331" y="6782630"/>
            <a:ext cx="1998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งานพิเศษ กลุ่มบริหารงานทั่วไป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0DBB72BE-1DDE-494C-B53F-5637C1E0D2DC}"/>
              </a:ext>
            </a:extLst>
          </p:cNvPr>
          <p:cNvSpPr txBox="1"/>
          <p:nvPr/>
        </p:nvSpPr>
        <p:spPr>
          <a:xfrm>
            <a:off x="2710180" y="6929886"/>
            <a:ext cx="4623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1400" dirty="0">
              <a:solidFill>
                <a:srgbClr val="40404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งานส่งเสริมสุขภาพ   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งานตรวจสุขภาพ  – งานประกันอุบัติเหตุ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- งานปฏิคม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BE381CCA-E8EA-4148-8457-18CD3AAFF6E7}"/>
              </a:ext>
            </a:extLst>
          </p:cNvPr>
          <p:cNvSpPr txBox="1"/>
          <p:nvPr/>
        </p:nvSpPr>
        <p:spPr>
          <a:xfrm>
            <a:off x="2824575" y="7594248"/>
            <a:ext cx="434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การเข้าอบรม / สัมมนา</a:t>
            </a:r>
            <a:r>
              <a:rPr lang="en-US" sz="20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/ </a:t>
            </a:r>
            <a:r>
              <a:rPr lang="th-TH" sz="20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การเป็นวิทยากร / อื่นๆ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EDA2FC99-D593-428E-96A7-FE408307D3B2}"/>
              </a:ext>
            </a:extLst>
          </p:cNvPr>
          <p:cNvSpPr txBox="1"/>
          <p:nvPr/>
        </p:nvSpPr>
        <p:spPr>
          <a:xfrm>
            <a:off x="2819965" y="7906818"/>
            <a:ext cx="46038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FC Iconic" panose="020B0304020202020204" charset="-34"/>
                <a:cs typeface="FC Iconic" panose="020B0304020202020204" charset="-34"/>
              </a:rPr>
              <a:t>-I</a:t>
            </a:r>
            <a:r>
              <a:rPr lang="th-TH" sz="1600" b="1" dirty="0">
                <a:solidFill>
                  <a:srgbClr val="FFFFFF"/>
                </a:solidFill>
                <a:latin typeface="FC Iconic" panose="020B0304020202020204" charset="-34"/>
                <a:cs typeface="FC Iconic" panose="020B0304020202020204" charset="-34"/>
              </a:rPr>
              <a:t> สำหรับ</a:t>
            </a:r>
          </a:p>
          <a:p>
            <a:pPr marL="285750" indent="-285750">
              <a:buFontTx/>
              <a:buChar char="-"/>
            </a:pPr>
            <a:r>
              <a:rPr lang="th-TH" sz="1800" dirty="0">
                <a:effectLst/>
                <a:ea typeface="SimSun" panose="02010600030101010101" pitchFamily="2" charset="-122"/>
                <a:cs typeface="TH SarabunPSK" panose="020B0500040200020003" pitchFamily="34" charset="-34"/>
              </a:rPr>
              <a:t>ได้ผ่านการอบรมการขยายผลการสร้างข้อสอบวัดความฉลาดรู้</a:t>
            </a:r>
          </a:p>
          <a:p>
            <a:pPr marL="285750" indent="-285750">
              <a:buFontTx/>
              <a:buChar char="-"/>
            </a:pPr>
            <a:r>
              <a:rPr lang="th-TH" sz="1800" dirty="0">
                <a:effectLst/>
                <a:ea typeface="SimSun" panose="02010600030101010101" pitchFamily="2" charset="-122"/>
                <a:cs typeface="TH SarabunPSK" panose="020B0500040200020003" pitchFamily="34" charset="-34"/>
              </a:rPr>
              <a:t>ผ่านการอบรมเชิงปฏิบัติการเพื่อถ่ายทอดการใช้งานนวัตกรรมเพื่อสร้างชุมชนดิจิทัล หัวข้อ การประยุกต์ใช้ </a:t>
            </a:r>
            <a:r>
              <a:rPr lang="en-US" sz="1800" dirty="0">
                <a:effectLst/>
                <a:latin typeface="TH SarabunPSK" panose="020B0500040200020003" pitchFamily="34" charset="-34"/>
                <a:ea typeface="SimSun" panose="02010600030101010101" pitchFamily="2" charset="-122"/>
              </a:rPr>
              <a:t>AI </a:t>
            </a:r>
            <a:r>
              <a:rPr lang="th-TH" sz="1800" dirty="0">
                <a:effectLst/>
                <a:latin typeface="TH SarabunPSK" panose="020B0500040200020003" pitchFamily="34" charset="-34"/>
                <a:ea typeface="SimSun" panose="02010600030101010101" pitchFamily="2" charset="-122"/>
              </a:rPr>
              <a:t>สำหรับอาจารย์ ในการพัฒนาการเรียนการสอนและทำผลงานวิชาการเพื่อเลื่อนวิทยฐานะ</a:t>
            </a:r>
            <a:endParaRPr lang="en-US" sz="1600" dirty="0">
              <a:latin typeface="FC Iconic" panose="020B0304020202020204" charset="-34"/>
              <a:cs typeface="FC Iconic" panose="020B0304020202020204" charset="-34"/>
            </a:endParaRPr>
          </a:p>
          <a:p>
            <a:pPr marL="285750" indent="-285750">
              <a:buFontTx/>
              <a:buChar char="-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ผ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าน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การอบรมเชิงปฏิบัติการ ตามโครงการ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Buriram Reform : Smart Camp Smart Classroom “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ฉลาดรู ฉลาดคิด ฉลาดทำ” ฐานกิจกรรม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HEALTH LITERACY</a:t>
            </a:r>
            <a:endParaRPr lang="th-TH" sz="1600" dirty="0">
              <a:solidFill>
                <a:srgbClr val="40404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สี่เหลี่ยมผืนผ้า 54">
            <a:extLst>
              <a:ext uri="{FF2B5EF4-FFF2-40B4-BE49-F238E27FC236}">
                <a16:creationId xmlns:a16="http://schemas.microsoft.com/office/drawing/2014/main" id="{09E3197A-FD6B-4937-AA06-B233C5002EF5}"/>
              </a:ext>
            </a:extLst>
          </p:cNvPr>
          <p:cNvSpPr/>
          <p:nvPr/>
        </p:nvSpPr>
        <p:spPr>
          <a:xfrm flipV="1">
            <a:off x="1120224" y="1154765"/>
            <a:ext cx="1390650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id="{54673CB9-2099-4A55-8600-AD5E1C2AB46F}"/>
              </a:ext>
            </a:extLst>
          </p:cNvPr>
          <p:cNvSpPr/>
          <p:nvPr/>
        </p:nvSpPr>
        <p:spPr>
          <a:xfrm flipV="1">
            <a:off x="752738" y="6823127"/>
            <a:ext cx="1390650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สี่เหลี่ยมผืนผ้า 56">
            <a:extLst>
              <a:ext uri="{FF2B5EF4-FFF2-40B4-BE49-F238E27FC236}">
                <a16:creationId xmlns:a16="http://schemas.microsoft.com/office/drawing/2014/main" id="{E4A91093-65D9-410C-905D-383AE852879A}"/>
              </a:ext>
            </a:extLst>
          </p:cNvPr>
          <p:cNvSpPr/>
          <p:nvPr/>
        </p:nvSpPr>
        <p:spPr>
          <a:xfrm flipV="1">
            <a:off x="765235" y="8639331"/>
            <a:ext cx="1390650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07F45FEB-F4FB-4178-9DC9-53D16683E996}"/>
              </a:ext>
            </a:extLst>
          </p:cNvPr>
          <p:cNvSpPr txBox="1"/>
          <p:nvPr/>
        </p:nvSpPr>
        <p:spPr>
          <a:xfrm>
            <a:off x="1333169" y="491790"/>
            <a:ext cx="116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ผลงาน</a:t>
            </a:r>
          </a:p>
          <a:p>
            <a:pPr algn="ctr"/>
            <a:r>
              <a:rPr lang="th-TH" sz="20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ที่ภาคภูมิใจ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1817C809-9FFE-4A64-85D4-D280F116F045}"/>
              </a:ext>
            </a:extLst>
          </p:cNvPr>
          <p:cNvSpPr txBox="1"/>
          <p:nvPr/>
        </p:nvSpPr>
        <p:spPr>
          <a:xfrm>
            <a:off x="490123" y="6539753"/>
            <a:ext cx="1903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การใช้สื่อ </a:t>
            </a:r>
            <a:r>
              <a:rPr lang="en-US" sz="20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ICT</a:t>
            </a:r>
            <a:endParaRPr lang="th-TH" sz="2000" dirty="0">
              <a:solidFill>
                <a:srgbClr val="40404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76138B38-1750-4DE9-9E9A-7BCFE0899CA1}"/>
              </a:ext>
            </a:extLst>
          </p:cNvPr>
          <p:cNvSpPr txBox="1"/>
          <p:nvPr/>
        </p:nvSpPr>
        <p:spPr>
          <a:xfrm>
            <a:off x="470327" y="8335915"/>
            <a:ext cx="1911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ภาพกิจกรรม</a:t>
            </a:r>
          </a:p>
        </p:txBody>
      </p:sp>
      <p:pic>
        <p:nvPicPr>
          <p:cNvPr id="72" name="รูปภาพ 71" descr="รูปภาพประกอบด้วย ข้อความ, ภาพตัดปะ, เวกเตอร์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A111E11-2A0E-4C9F-8E62-17527C6AE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6" y="7150793"/>
            <a:ext cx="324169" cy="324169"/>
          </a:xfrm>
          <a:prstGeom prst="rect">
            <a:avLst/>
          </a:prstGeom>
        </p:spPr>
      </p:pic>
      <p:pic>
        <p:nvPicPr>
          <p:cNvPr id="74" name="รูปภาพ 73" descr="รูปภาพประกอบด้วย ข้อความ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605D890-3A7B-44AA-8EBC-70B64EC85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71" y="7104342"/>
            <a:ext cx="324169" cy="324169"/>
          </a:xfrm>
          <a:prstGeom prst="rect">
            <a:avLst/>
          </a:prstGeom>
        </p:spPr>
      </p:pic>
      <p:pic>
        <p:nvPicPr>
          <p:cNvPr id="76" name="รูปภาพ 75" descr="รูปภาพประกอบด้วย ข้อความ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333D463-E91D-4EFF-8CB1-31BB5736D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06" y="7123677"/>
            <a:ext cx="324169" cy="324169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40E94434-7FB3-4A67-ABAA-FC60ABCB9D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9" y="7778348"/>
            <a:ext cx="324169" cy="324169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E676DF60-CAF6-41D2-8622-A6FB7CBD22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97" y="7767721"/>
            <a:ext cx="383109" cy="318275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7D5DF87D-ADC7-45A4-9A61-566BCAA59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4885" y="7429923"/>
            <a:ext cx="961905" cy="961905"/>
          </a:xfrm>
          <a:prstGeom prst="rect">
            <a:avLst/>
          </a:prstGeom>
        </p:spPr>
      </p:pic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id="{1070BFF3-3EEB-48FA-AD8D-1E47CC47C2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426" y="8818780"/>
            <a:ext cx="758444" cy="1104177"/>
          </a:xfrm>
          <a:prstGeom prst="rect">
            <a:avLst/>
          </a:prstGeom>
        </p:spPr>
      </p:pic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id="{E710D5E2-252D-4DA0-AA00-882D50C405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82" y="8818781"/>
            <a:ext cx="845624" cy="1128762"/>
          </a:xfrm>
          <a:prstGeom prst="rect">
            <a:avLst/>
          </a:prstGeom>
        </p:spPr>
      </p:pic>
      <p:pic>
        <p:nvPicPr>
          <p:cNvPr id="102" name="รูปภาพ 101">
            <a:extLst>
              <a:ext uri="{FF2B5EF4-FFF2-40B4-BE49-F238E27FC236}">
                <a16:creationId xmlns:a16="http://schemas.microsoft.com/office/drawing/2014/main" id="{674E92FF-3D35-4196-8BDE-68535C39B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6" y="1380936"/>
            <a:ext cx="888234" cy="1087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CA76A99-F5FE-48DA-B966-CFCEFA0E39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8299" y="6487703"/>
            <a:ext cx="1315595" cy="888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357BE88-A23D-4926-88CF-7D3EC6513E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84" y="5755471"/>
            <a:ext cx="1188610" cy="871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DFD26731-D614-4BA5-90DF-4781A37000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4" y="3964102"/>
            <a:ext cx="1901816" cy="1242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6E0B8C1F-84CB-4571-B9D7-54BD093D69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40" y="5067831"/>
            <a:ext cx="1188610" cy="861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1D93E180-0CD6-4AFF-A5FE-EB8BD8D0DB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42" y="2993738"/>
            <a:ext cx="996852" cy="664406"/>
          </a:xfrm>
          <a:prstGeom prst="rect">
            <a:avLst/>
          </a:prstGeom>
        </p:spPr>
      </p:pic>
      <p:pic>
        <p:nvPicPr>
          <p:cNvPr id="59" name="รูปภาพ 58">
            <a:extLst>
              <a:ext uri="{FF2B5EF4-FFF2-40B4-BE49-F238E27FC236}">
                <a16:creationId xmlns:a16="http://schemas.microsoft.com/office/drawing/2014/main" id="{2156F456-CFF9-46F2-8D0E-9EB1D188E56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124" y="5271177"/>
            <a:ext cx="1929641" cy="1284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อาจเป็นรูปภาพของ 2 คน และ แท่นบรรยาย">
            <a:extLst>
              <a:ext uri="{FF2B5EF4-FFF2-40B4-BE49-F238E27FC236}">
                <a16:creationId xmlns:a16="http://schemas.microsoft.com/office/drawing/2014/main" id="{137A9BF3-4579-468D-AF4A-DB0810F2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0" y="338723"/>
            <a:ext cx="822617" cy="919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F8BBB42-A787-4292-8675-97B0BEF8F2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44" y="2622222"/>
            <a:ext cx="1854961" cy="123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3E887265-BE5D-4D58-A40D-B5CA23D7075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2611" y="1380936"/>
            <a:ext cx="940074" cy="1057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958006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</TotalTime>
  <Words>294</Words>
  <Application>Microsoft Office PowerPoint</Application>
  <PresentationFormat>กำหนดเอง</PresentationFormat>
  <Paragraphs>35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FC Iconic</vt:lpstr>
      <vt:lpstr>Calibri</vt:lpstr>
      <vt:lpstr>Arial</vt:lpstr>
      <vt:lpstr>TH SarabunPSK</vt:lpstr>
      <vt:lpstr>Calibri Light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Oh Boss</dc:creator>
  <cp:lastModifiedBy>COM512</cp:lastModifiedBy>
  <cp:revision>65</cp:revision>
  <cp:lastPrinted>2024-08-27T20:10:38Z</cp:lastPrinted>
  <dcterms:created xsi:type="dcterms:W3CDTF">2022-02-28T03:42:29Z</dcterms:created>
  <dcterms:modified xsi:type="dcterms:W3CDTF">2026-03-26T08:22:25Z</dcterms:modified>
</cp:coreProperties>
</file>